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Raleway"/>
      <p:regular r:id="rId14"/>
      <p:bold r:id="rId15"/>
      <p:italic r:id="rId16"/>
      <p:boldItalic r:id="rId17"/>
    </p:embeddedFont>
    <p:embeddedFont>
      <p:font typeface="La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Raleway-bold.fntdata"/><Relationship Id="rId14" Type="http://schemas.openxmlformats.org/officeDocument/2006/relationships/font" Target="fonts/Raleway-regular.fntdata"/><Relationship Id="rId17" Type="http://schemas.openxmlformats.org/officeDocument/2006/relationships/font" Target="fonts/Raleway-boldItalic.fntdata"/><Relationship Id="rId16" Type="http://schemas.openxmlformats.org/officeDocument/2006/relationships/font" Target="fonts/Raleway-italic.fntdata"/><Relationship Id="rId5" Type="http://schemas.openxmlformats.org/officeDocument/2006/relationships/slideMaster" Target="slideMasters/slideMaster2.xml"/><Relationship Id="rId19" Type="http://schemas.openxmlformats.org/officeDocument/2006/relationships/font" Target="fonts/Lato-bold.fntdata"/><Relationship Id="rId6" Type="http://schemas.openxmlformats.org/officeDocument/2006/relationships/notesMaster" Target="notesMasters/notesMaster1.xml"/><Relationship Id="rId18"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Evening/Morning everyone.</a:t>
            </a:r>
            <a:endParaRPr/>
          </a:p>
          <a:p>
            <a:pPr indent="0" lvl="0" marL="0" rtl="0" algn="l">
              <a:spcBef>
                <a:spcPts val="0"/>
              </a:spcBef>
              <a:spcAft>
                <a:spcPts val="0"/>
              </a:spcAft>
              <a:buNone/>
            </a:pPr>
            <a:r>
              <a:rPr lang="en"/>
              <a:t>Myself Devansh Bansal, myself Diksha jena.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worked during our last </a:t>
            </a:r>
            <a:r>
              <a:rPr lang="en"/>
              <a:t>semester</a:t>
            </a:r>
            <a:r>
              <a:rPr lang="en"/>
              <a:t> and winter vacation on the visual attention modelling for 360 degree image </a:t>
            </a:r>
            <a:r>
              <a:rPr lang="en"/>
              <a:t>processing</a:t>
            </a:r>
            <a:r>
              <a:rPr lang="en"/>
              <a:t>, as part of our design credit project.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a64442ea4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a64442ea4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With the advancement in the field of image capturing technology, and the much gaining popularity of 360 image, capturing the paranormal view with a field view of full horizontal cover; the capturing and storing methods for imaging also needs to be updated.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worked towards improving the already existing methods, studying their pros and cons, coming with a optimum solution addressing the 2 main problems of image storage: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 data loss : that might occur while rendering the relevant data from our images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and   (ii) image distortion : the occurs while changing the projections of the image, as transmission methods are only available for 2-dimensional planer images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various factors like image quality, depth quality, visual comfort, resolution, information etc were also considered, so that the overall image quality is the least affected and later be rendered without any distortion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a64442e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a64442ea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working on the optimal solution, we studied the already available methods for the need and the points where they could be improved.</a:t>
            </a:r>
            <a:endParaRPr/>
          </a:p>
          <a:p>
            <a:pPr indent="0" lvl="0" marL="0" rtl="0" algn="l">
              <a:spcBef>
                <a:spcPts val="0"/>
              </a:spcBef>
              <a:spcAft>
                <a:spcPts val="0"/>
              </a:spcAft>
              <a:buNone/>
            </a:pPr>
            <a:r>
              <a:rPr lang="en"/>
              <a:t>There were 4 methods</a:t>
            </a:r>
            <a:endParaRPr/>
          </a:p>
          <a:p>
            <a:pPr indent="0" lvl="0" marL="0" rtl="0" algn="l">
              <a:spcBef>
                <a:spcPts val="0"/>
              </a:spcBef>
              <a:spcAft>
                <a:spcPts val="0"/>
              </a:spcAft>
              <a:buNone/>
            </a:pPr>
            <a:r>
              <a:rPr lang="en"/>
              <a:t>(i) using ML CNN trained model</a:t>
            </a:r>
            <a:endParaRPr/>
          </a:p>
          <a:p>
            <a:pPr indent="0" lvl="0" marL="0" rtl="0" algn="l">
              <a:spcBef>
                <a:spcPts val="0"/>
              </a:spcBef>
              <a:spcAft>
                <a:spcPts val="0"/>
              </a:spcAft>
              <a:buNone/>
            </a:pPr>
            <a:r>
              <a:rPr lang="en"/>
              <a:t>(ii) using projection to equirectangular, and then computing saliency by and of the 2 methods : GBVS, Itti Koch</a:t>
            </a:r>
            <a:endParaRPr/>
          </a:p>
          <a:p>
            <a:pPr indent="0" lvl="0" marL="0" rtl="0" algn="l">
              <a:spcBef>
                <a:spcPts val="0"/>
              </a:spcBef>
              <a:spcAft>
                <a:spcPts val="0"/>
              </a:spcAft>
              <a:buNone/>
            </a:pPr>
            <a:r>
              <a:rPr lang="en"/>
              <a:t>(iii) using cube map projections followed by GBVS or Itti Koch model</a:t>
            </a:r>
            <a:endParaRPr/>
          </a:p>
          <a:p>
            <a:pPr indent="0" lvl="0" marL="0" rtl="0" algn="l">
              <a:spcBef>
                <a:spcPts val="0"/>
              </a:spcBef>
              <a:spcAft>
                <a:spcPts val="0"/>
              </a:spcAft>
              <a:buNone/>
            </a:pPr>
            <a:r>
              <a:rPr lang="en"/>
              <a:t>(iv) and a greedy </a:t>
            </a:r>
            <a:r>
              <a:rPr lang="en"/>
              <a:t>approach</a:t>
            </a:r>
            <a:r>
              <a:rPr lang="en"/>
              <a:t> that takes into account </a:t>
            </a:r>
            <a:r>
              <a:rPr lang="en"/>
              <a:t>the</a:t>
            </a:r>
            <a:r>
              <a:rPr lang="en"/>
              <a:t> viewport and tile downloading probabilities.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the ML model, has fairly accurate results, its high memory requirement and slow processing speed makes it difficult to be of common use. In the other 2 methods however, the equirectangular projection induces lot of distortion especially at the north and south pole due to line effect, </a:t>
            </a:r>
            <a:r>
              <a:rPr lang="en"/>
              <a:t>whereas</a:t>
            </a:r>
            <a:r>
              <a:rPr lang="en"/>
              <a:t> the cubemap projection, does not takes the center bias effect into consideration, taking the view from any of the 6 angles to be the same.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Different approaches were available for various aspect of our problem:</a:t>
            </a:r>
            <a:endParaRPr/>
          </a:p>
          <a:p>
            <a:pPr indent="0" lvl="0" marL="0" rtl="0" algn="l">
              <a:spcBef>
                <a:spcPts val="0"/>
              </a:spcBef>
              <a:spcAft>
                <a:spcPts val="0"/>
              </a:spcAft>
              <a:buNone/>
            </a:pPr>
            <a:r>
              <a:rPr lang="en"/>
              <a:t>Distorted planer imaging and multiple tangent planer projection for image projections.</a:t>
            </a:r>
            <a:endParaRPr/>
          </a:p>
          <a:p>
            <a:pPr indent="0" lvl="0" marL="0" rtl="0" algn="l">
              <a:spcBef>
                <a:spcPts val="0"/>
              </a:spcBef>
              <a:spcAft>
                <a:spcPts val="0"/>
              </a:spcAft>
              <a:buNone/>
            </a:pPr>
            <a:r>
              <a:rPr lang="en"/>
              <a:t>Heuristic or Data Driven approach (top-down or bottom up approach) for visual attention.</a:t>
            </a:r>
            <a:endParaRPr/>
          </a:p>
          <a:p>
            <a:pPr indent="0" lvl="0" marL="0" rtl="0" algn="l">
              <a:spcBef>
                <a:spcPts val="0"/>
              </a:spcBef>
              <a:spcAft>
                <a:spcPts val="0"/>
              </a:spcAft>
              <a:buNone/>
            </a:pPr>
            <a:r>
              <a:rPr lang="en"/>
              <a:t>Gaussian</a:t>
            </a:r>
            <a:r>
              <a:rPr lang="en"/>
              <a:t> or gabor pyramid for data filtering, up-scaling or normalization.</a:t>
            </a:r>
            <a:endParaRPr/>
          </a:p>
          <a:p>
            <a:pPr indent="0" lvl="0" marL="0" rtl="0" algn="l">
              <a:spcBef>
                <a:spcPts val="0"/>
              </a:spcBef>
              <a:spcAft>
                <a:spcPts val="0"/>
              </a:spcAft>
              <a:buNone/>
            </a:pPr>
            <a:r>
              <a:rPr lang="en"/>
              <a:t>Averaging or blur box technology </a:t>
            </a:r>
            <a:r>
              <a:rPr lang="en"/>
              <a:t>accounting</a:t>
            </a:r>
            <a:r>
              <a:rPr lang="en"/>
              <a:t> compression distortion and pixel wise distortion.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input and output methods of the </a:t>
            </a:r>
            <a:r>
              <a:rPr lang="en"/>
              <a:t>available</a:t>
            </a:r>
            <a:r>
              <a:rPr lang="en"/>
              <a:t> codes were also noted, like the saliency methods would take in rgb image and return the mapping in grayscale format. The projection </a:t>
            </a:r>
            <a:r>
              <a:rPr lang="en"/>
              <a:t>conversion</a:t>
            </a:r>
            <a:r>
              <a:rPr lang="en"/>
              <a:t> codes would only work for a 3-D matrix (ie coloured images) and were available for equirectangular and cubemap projection only.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a64442ea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0a64442ea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final approach: here is a final flowchart showing the steps involved. It is to be noted that:</a:t>
            </a:r>
            <a:endParaRPr/>
          </a:p>
          <a:p>
            <a:pPr indent="0" lvl="0" marL="0" rtl="0" algn="l">
              <a:spcBef>
                <a:spcPts val="0"/>
              </a:spcBef>
              <a:spcAft>
                <a:spcPts val="0"/>
              </a:spcAft>
              <a:buNone/>
            </a:pPr>
            <a:r>
              <a:rPr lang="en"/>
              <a:t>(i) resizing of image and ground truth saliency is required, so that they can be easily </a:t>
            </a:r>
            <a:r>
              <a:rPr lang="en"/>
              <a:t>compared</a:t>
            </a:r>
            <a:r>
              <a:rPr lang="en"/>
              <a:t>.</a:t>
            </a:r>
            <a:endParaRPr/>
          </a:p>
          <a:p>
            <a:pPr indent="0" lvl="0" marL="0" rtl="0" algn="l">
              <a:spcBef>
                <a:spcPts val="0"/>
              </a:spcBef>
              <a:spcAft>
                <a:spcPts val="0"/>
              </a:spcAft>
              <a:buNone/>
            </a:pPr>
            <a:r>
              <a:rPr lang="en"/>
              <a:t>(ii) newaxis and np.squeeze were used to convert the matrices from </a:t>
            </a:r>
            <a:r>
              <a:rPr lang="en"/>
              <a:t>2D</a:t>
            </a:r>
            <a:r>
              <a:rPr lang="en"/>
              <a:t> to </a:t>
            </a:r>
            <a:r>
              <a:rPr lang="en"/>
              <a:t>3D</a:t>
            </a:r>
            <a:r>
              <a:rPr lang="en"/>
              <a:t> and vice versa.</a:t>
            </a:r>
            <a:endParaRPr/>
          </a:p>
          <a:p>
            <a:pPr indent="0" lvl="0" marL="0" rtl="0" algn="l">
              <a:spcBef>
                <a:spcPts val="0"/>
              </a:spcBef>
              <a:spcAft>
                <a:spcPts val="0"/>
              </a:spcAft>
              <a:buNone/>
            </a:pPr>
            <a:r>
              <a:rPr lang="en"/>
              <a:t>(iii) weights were added taking into account the different probabilities of faces to be looked at, setting the values after observing their relative contributions from the ground truth saliency.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focus was placed towards improving the KLD and CC towards ideality and the other two measures were taken to verify the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Apart from the main method, we also implemented the extended-cube </a:t>
            </a:r>
            <a:r>
              <a:rPr lang="en"/>
              <a:t>cut out</a:t>
            </a:r>
            <a:r>
              <a:rPr lang="en"/>
              <a:t> method, and checked if using the extended cube projection instead of cube map projection would provide better results. </a:t>
            </a:r>
            <a:endParaRPr/>
          </a:p>
          <a:p>
            <a:pPr indent="0" lvl="0" marL="0" rtl="0" algn="l">
              <a:spcBef>
                <a:spcPts val="0"/>
              </a:spcBef>
              <a:spcAft>
                <a:spcPts val="0"/>
              </a:spcAft>
              <a:buNone/>
            </a:pPr>
            <a:r>
              <a:rPr lang="en"/>
              <a:t>We also tried using ML to get best values for </a:t>
            </a:r>
            <a:r>
              <a:rPr lang="en"/>
              <a:t>weights</a:t>
            </a:r>
            <a:r>
              <a:rPr lang="en"/>
              <a:t>, but the results were varied for image to image and final selection could only be made on an observational basis.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a64442ea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a64442ea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results, we used 12 different values of possible face ratios and compared the results accuracy to settle for the best ratio. These ratios were chosen, based on the observation of contribution to </a:t>
            </a:r>
            <a:r>
              <a:rPr lang="en"/>
              <a:t>ground</a:t>
            </a:r>
            <a:r>
              <a:rPr lang="en"/>
              <a:t> truth saliency and logical thinking on a </a:t>
            </a:r>
            <a:r>
              <a:rPr lang="en"/>
              <a:t>person's</a:t>
            </a:r>
            <a:r>
              <a:rPr lang="en"/>
              <a:t> viewing </a:t>
            </a:r>
            <a:r>
              <a:rPr lang="en"/>
              <a:t>perception</a:t>
            </a:r>
            <a:r>
              <a:rPr lang="en"/>
              <a:t> when send to a room for a short period of time.</a:t>
            </a:r>
            <a:endParaRPr/>
          </a:p>
          <a:p>
            <a:pPr indent="0" lvl="0" marL="0" rtl="0" algn="l">
              <a:spcBef>
                <a:spcPts val="0"/>
              </a:spcBef>
              <a:spcAft>
                <a:spcPts val="0"/>
              </a:spcAft>
              <a:buNone/>
            </a:pPr>
            <a:r>
              <a:rPr lang="en"/>
              <a:t>The best result result came out to be for the ratio highlighted in yellow ie {70-10-10-8-1.5-0.5} in the order of front, left, right, top bottom, back face. And was independent of whether the model chosen was GBVS or Itti Koch. This ratio had the best result in both cases, and thus finalized as our models working accuracy.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effectiveness of our model was compared to that of GBVS360 model and Extended cut out model (that simply computes the saliency of extended cut-out and extracts the cube map part from it).  The GBVS model had the better results as compared to itti-koch and was thus selected as the final model.</a:t>
            </a:r>
            <a:endParaRPr/>
          </a:p>
          <a:p>
            <a:pPr indent="0" lvl="0" marL="0" rtl="0" algn="l">
              <a:spcBef>
                <a:spcPts val="0"/>
              </a:spcBef>
              <a:spcAft>
                <a:spcPts val="0"/>
              </a:spcAft>
              <a:buNone/>
            </a:pPr>
            <a:r>
              <a:rPr lang="en"/>
              <a:t>The graph here shows the </a:t>
            </a:r>
            <a:r>
              <a:rPr lang="en"/>
              <a:t>comparison</a:t>
            </a:r>
            <a:r>
              <a:rPr lang="en"/>
              <a:t> of our model (using face </a:t>
            </a:r>
            <a:r>
              <a:rPr lang="en"/>
              <a:t>weights</a:t>
            </a:r>
            <a:r>
              <a:rPr lang="en"/>
              <a:t>) to extended cutout model both using gbvs approach, and GBVS360.</a:t>
            </a:r>
            <a:endParaRPr/>
          </a:p>
          <a:p>
            <a:pPr indent="0" lvl="0" marL="0" rtl="0" algn="l">
              <a:spcBef>
                <a:spcPts val="0"/>
              </a:spcBef>
              <a:spcAft>
                <a:spcPts val="0"/>
              </a:spcAft>
              <a:buNone/>
            </a:pPr>
            <a:r>
              <a:rPr lang="en"/>
              <a:t>As obvious from the graph, the extended cut out has the best results for KLD and JSD </a:t>
            </a:r>
            <a:r>
              <a:rPr lang="en"/>
              <a:t>comparisons</a:t>
            </a:r>
            <a:r>
              <a:rPr lang="en"/>
              <a:t> and GBVS360 has the results for CC and SIM </a:t>
            </a:r>
            <a:r>
              <a:rPr lang="en"/>
              <a:t>comparisons</a:t>
            </a:r>
            <a:r>
              <a:rPr lang="en"/>
              <a:t>. However, our models wins, in terms of overall </a:t>
            </a:r>
            <a:r>
              <a:rPr lang="en"/>
              <a:t>comparison</a:t>
            </a:r>
            <a:r>
              <a:rPr lang="en"/>
              <a:t> at all aspects. </a:t>
            </a:r>
            <a:endParaRPr/>
          </a:p>
          <a:p>
            <a:pPr indent="0" lvl="0" marL="0" rtl="0" algn="l">
              <a:spcBef>
                <a:spcPts val="0"/>
              </a:spcBef>
              <a:spcAft>
                <a:spcPts val="0"/>
              </a:spcAft>
              <a:buNone/>
            </a:pPr>
            <a:r>
              <a:rPr lang="en"/>
              <a:t>The ideal value of KLD and JSD is 0 while that of CC and SIM is 1.</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a64442ea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a64442e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though our model is better than the existing model, there are still a few points that can be noted it it. For eg, while handling 3D images being converted to 2D images, the continuity was broken, so that needed to be corrected while calculating the final saliency output. Apart from this, </a:t>
            </a:r>
            <a:r>
              <a:rPr lang="en"/>
              <a:t>approaches</a:t>
            </a:r>
            <a:r>
              <a:rPr lang="en"/>
              <a:t> like non-linear regression or ones based on object identification can be used. It is to be noted, while the face </a:t>
            </a:r>
            <a:r>
              <a:rPr lang="en"/>
              <a:t>weights</a:t>
            </a:r>
            <a:r>
              <a:rPr lang="en"/>
              <a:t> are based on the </a:t>
            </a:r>
            <a:r>
              <a:rPr lang="en"/>
              <a:t>general</a:t>
            </a:r>
            <a:r>
              <a:rPr lang="en"/>
              <a:t> reaction of a human, it can still </a:t>
            </a:r>
            <a:r>
              <a:rPr lang="en"/>
              <a:t>vary</a:t>
            </a:r>
            <a:r>
              <a:rPr lang="en"/>
              <a:t> depending on the objects and situation our image. For eg looking from a counter of a </a:t>
            </a:r>
            <a:r>
              <a:rPr lang="en"/>
              <a:t>convenience</a:t>
            </a:r>
            <a:r>
              <a:rPr lang="en"/>
              <a:t> store, we our more likely to look at the bottom face, which is not the usual face of interest when we usually walk into a room. To prove this point of ours, we used </a:t>
            </a:r>
            <a:r>
              <a:rPr lang="en"/>
              <a:t>4 different</a:t>
            </a:r>
            <a:r>
              <a:rPr lang="en"/>
              <a:t> images, captured for different situation and obtained the best face ratio as shown in this table. Its can be seen how different importance is demanded by the faces for different images depending on its object/content.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 </a:t>
            </a:r>
            <a:r>
              <a:rPr lang="en"/>
              <a:t>general</a:t>
            </a:r>
            <a:r>
              <a:rPr lang="en"/>
              <a:t> purpose our model stands quite reliable. As our human eyes and the viewing mechanism of humans have evolved, face ratio is a good idea to be thought of and used to weigh each face for final saliency output. Also averaging various results may drop the value and essence of a correct result, so pixel-wise maximum is a better option for final saliency output.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a64442ea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a64442ea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this, we come to the end of our presentation. These are the references that we took help from, for completing our project.</a:t>
            </a:r>
            <a:endParaRPr/>
          </a:p>
          <a:p>
            <a:pPr indent="0" lvl="0" marL="0" rtl="0" algn="l">
              <a:spcBef>
                <a:spcPts val="0"/>
              </a:spcBef>
              <a:spcAft>
                <a:spcPts val="0"/>
              </a:spcAft>
              <a:buNone/>
            </a:pPr>
            <a:r>
              <a:rPr lang="en"/>
              <a:t>THANK YOU FOR LISTENING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sp>
        <p:nvSpPr>
          <p:cNvPr id="55" name="Google Shape;55;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830392" y="1191256"/>
            <a:ext cx="745763" cy="45826"/>
            <a:chOff x="4580561" y="2589004"/>
            <a:chExt cx="1064464" cy="25200"/>
          </a:xfrm>
        </p:grpSpPr>
        <p:sp>
          <p:nvSpPr>
            <p:cNvPr id="57" name="Google Shape;57;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60" name="Google Shape;60;p14"/>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1" name="Google Shape;61;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2" name="Shape 62"/>
        <p:cNvGrpSpPr/>
        <p:nvPr/>
      </p:nvGrpSpPr>
      <p:grpSpPr>
        <a:xfrm>
          <a:off x="0" y="0"/>
          <a:ext cx="0" cy="0"/>
          <a:chOff x="0" y="0"/>
          <a:chExt cx="0" cy="0"/>
        </a:xfrm>
      </p:grpSpPr>
      <p:grpSp>
        <p:nvGrpSpPr>
          <p:cNvPr id="63" name="Google Shape;63;p15"/>
          <p:cNvGrpSpPr/>
          <p:nvPr/>
        </p:nvGrpSpPr>
        <p:grpSpPr>
          <a:xfrm>
            <a:off x="830392" y="1191256"/>
            <a:ext cx="745763" cy="45826"/>
            <a:chOff x="4580561" y="2589004"/>
            <a:chExt cx="1064464" cy="25200"/>
          </a:xfrm>
        </p:grpSpPr>
        <p:sp>
          <p:nvSpPr>
            <p:cNvPr id="64" name="Google Shape;6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7" name="Google Shape;67;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16"/>
          <p:cNvGrpSpPr/>
          <p:nvPr/>
        </p:nvGrpSpPr>
        <p:grpSpPr>
          <a:xfrm>
            <a:off x="830392" y="1191256"/>
            <a:ext cx="745763" cy="45826"/>
            <a:chOff x="4580561" y="2589004"/>
            <a:chExt cx="1064464" cy="25200"/>
          </a:xfrm>
        </p:grpSpPr>
        <p:sp>
          <p:nvSpPr>
            <p:cNvPr id="71" name="Google Shape;71;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6"/>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74" name="Google Shape;74;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5" name="Google Shape;75;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sp>
        <p:nvSpPr>
          <p:cNvPr id="77" name="Google Shape;77;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17"/>
          <p:cNvGrpSpPr/>
          <p:nvPr/>
        </p:nvGrpSpPr>
        <p:grpSpPr>
          <a:xfrm>
            <a:off x="830392" y="1191256"/>
            <a:ext cx="745763" cy="45826"/>
            <a:chOff x="4580561" y="2589004"/>
            <a:chExt cx="1064464" cy="25200"/>
          </a:xfrm>
        </p:grpSpPr>
        <p:sp>
          <p:nvSpPr>
            <p:cNvPr id="79" name="Google Shape;7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7"/>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82" name="Google Shape;82;p17"/>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3" name="Google Shape;83;p17"/>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4" name="Google Shape;84;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8"/>
          <p:cNvGrpSpPr/>
          <p:nvPr/>
        </p:nvGrpSpPr>
        <p:grpSpPr>
          <a:xfrm>
            <a:off x="830392" y="1191256"/>
            <a:ext cx="745763" cy="45826"/>
            <a:chOff x="4580561" y="2589004"/>
            <a:chExt cx="1064464" cy="25200"/>
          </a:xfrm>
        </p:grpSpPr>
        <p:sp>
          <p:nvSpPr>
            <p:cNvPr id="88" name="Google Shape;88;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8"/>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91" name="Google Shape;91;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sp>
        <p:nvSpPr>
          <p:cNvPr id="93" name="Google Shape;93;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9"/>
          <p:cNvGrpSpPr/>
          <p:nvPr/>
        </p:nvGrpSpPr>
        <p:grpSpPr>
          <a:xfrm>
            <a:off x="830392" y="1191256"/>
            <a:ext cx="745763" cy="45826"/>
            <a:chOff x="4580561" y="2589004"/>
            <a:chExt cx="1064464" cy="25200"/>
          </a:xfrm>
        </p:grpSpPr>
        <p:sp>
          <p:nvSpPr>
            <p:cNvPr id="95" name="Google Shape;95;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9"/>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98" name="Google Shape;98;p19"/>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9" name="Google Shape;99;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0" name="Shape 100"/>
        <p:cNvGrpSpPr/>
        <p:nvPr/>
      </p:nvGrpSpPr>
      <p:grpSpPr>
        <a:xfrm>
          <a:off x="0" y="0"/>
          <a:ext cx="0" cy="0"/>
          <a:chOff x="0" y="0"/>
          <a:chExt cx="0" cy="0"/>
        </a:xfrm>
      </p:grpSpPr>
      <p:grpSp>
        <p:nvGrpSpPr>
          <p:cNvPr id="101" name="Google Shape;101;p20"/>
          <p:cNvGrpSpPr/>
          <p:nvPr/>
        </p:nvGrpSpPr>
        <p:grpSpPr>
          <a:xfrm>
            <a:off x="830392" y="4169130"/>
            <a:ext cx="745763" cy="45826"/>
            <a:chOff x="4580561" y="2589004"/>
            <a:chExt cx="1064464" cy="25200"/>
          </a:xfrm>
        </p:grpSpPr>
        <p:sp>
          <p:nvSpPr>
            <p:cNvPr id="102" name="Google Shape;102;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20"/>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5" name="Google Shape;105;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6" name="Shape 106"/>
        <p:cNvGrpSpPr/>
        <p:nvPr/>
      </p:nvGrpSpPr>
      <p:grpSpPr>
        <a:xfrm>
          <a:off x="0" y="0"/>
          <a:ext cx="0" cy="0"/>
          <a:chOff x="0" y="0"/>
          <a:chExt cx="0" cy="0"/>
        </a:xfrm>
      </p:grpSpPr>
      <p:sp>
        <p:nvSpPr>
          <p:cNvPr id="107" name="Google Shape;107;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21"/>
          <p:cNvGrpSpPr/>
          <p:nvPr/>
        </p:nvGrpSpPr>
        <p:grpSpPr>
          <a:xfrm>
            <a:off x="830392" y="1191256"/>
            <a:ext cx="745763" cy="45826"/>
            <a:chOff x="4580561" y="2589004"/>
            <a:chExt cx="1064464" cy="25200"/>
          </a:xfrm>
        </p:grpSpPr>
        <p:sp>
          <p:nvSpPr>
            <p:cNvPr id="109" name="Google Shape;109;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21"/>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112" name="Google Shape;112;p21"/>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3" name="Google Shape;113;p21"/>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4" name="Google Shape;114;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p22"/>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17" name="Google Shape;117;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8" name="Shape 118"/>
        <p:cNvGrpSpPr/>
        <p:nvPr/>
      </p:nvGrpSpPr>
      <p:grpSpPr>
        <a:xfrm>
          <a:off x="0" y="0"/>
          <a:ext cx="0" cy="0"/>
          <a:chOff x="0" y="0"/>
          <a:chExt cx="0" cy="0"/>
        </a:xfrm>
      </p:grpSpPr>
      <p:grpSp>
        <p:nvGrpSpPr>
          <p:cNvPr id="119" name="Google Shape;119;p23"/>
          <p:cNvGrpSpPr/>
          <p:nvPr/>
        </p:nvGrpSpPr>
        <p:grpSpPr>
          <a:xfrm>
            <a:off x="830392" y="4169130"/>
            <a:ext cx="745763" cy="45826"/>
            <a:chOff x="4580561" y="2589004"/>
            <a:chExt cx="1064464" cy="25200"/>
          </a:xfrm>
        </p:grpSpPr>
        <p:sp>
          <p:nvSpPr>
            <p:cNvPr id="120" name="Google Shape;120;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3" name="Google Shape;123;p23"/>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124" name="Google Shape;124;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1" Type="http://schemas.openxmlformats.org/officeDocument/2006/relationships/hyperlink" Target="https://github.com/marcellacornia/sam" TargetMode="External"/><Relationship Id="rId10" Type="http://schemas.openxmlformats.org/officeDocument/2006/relationships/hyperlink" Target="https://michaeldorr.de/salient360/360_aware_preprint.pdf" TargetMode="External"/><Relationship Id="rId13" Type="http://schemas.openxmlformats.org/officeDocument/2006/relationships/hyperlink" Target="https://github.com/sunset1995/py360convert" TargetMode="External"/><Relationship Id="rId12" Type="http://schemas.openxmlformats.org/officeDocument/2006/relationships/hyperlink" Target="http://www.vision.caltech.edu/harel/share/gbvs/" TargetMode="External"/><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hyperlink" Target="https://www.researchgate.net/publication/335500379_Advancing_User_Quality_of_Experience_in_360-degree_Video_Streaming" TargetMode="External"/><Relationship Id="rId9" Type="http://schemas.openxmlformats.org/officeDocument/2006/relationships/hyperlink" Target="http://www.cvlibs.net/publications/Coors2018ECCV.pdf" TargetMode="External"/><Relationship Id="rId14" Type="http://schemas.openxmlformats.org/officeDocument/2006/relationships/hyperlink" Target="https://drive.google.com/file/d/1QEYkq9YCwe8egE6RgQtXCE43XbluFPAB/view?usp=sharing" TargetMode="External"/><Relationship Id="rId5" Type="http://schemas.openxmlformats.org/officeDocument/2006/relationships/hyperlink" Target="https://support.apple.com/en-in/guide/motion/motnfccf9e10/mac" TargetMode="External"/><Relationship Id="rId6" Type="http://schemas.openxmlformats.org/officeDocument/2006/relationships/hyperlink" Target="https://arxiv.org/pdf/1905.00161" TargetMode="External"/><Relationship Id="rId7" Type="http://schemas.openxmlformats.org/officeDocument/2006/relationships/hyperlink" Target="https://www.researchgate.net/publication/344837879_360-Degree_Video_Streaming_A_Survey_of_the_State_of_the_Art" TargetMode="External"/><Relationship Id="rId8" Type="http://schemas.openxmlformats.org/officeDocument/2006/relationships/hyperlink" Target="https://repository.kulib.kyoto-u.ac.jp/dspace/bitstream/2433/171749/1/IEICE_E96-D_3_562.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rPr>
              <a:t>Visual Attention Modelling in 360 degrees</a:t>
            </a:r>
            <a:endParaRPr>
              <a:solidFill>
                <a:schemeClr val="lt1"/>
              </a:solidFill>
            </a:endParaRPr>
          </a:p>
        </p:txBody>
      </p:sp>
      <p:sp>
        <p:nvSpPr>
          <p:cNvPr id="132" name="Google Shape;132;p25"/>
          <p:cNvSpPr txBox="1"/>
          <p:nvPr>
            <p:ph idx="1" type="subTitle"/>
          </p:nvPr>
        </p:nvSpPr>
        <p:spPr>
          <a:xfrm>
            <a:off x="1134500" y="3393050"/>
            <a:ext cx="5114100" cy="1559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a:solidFill>
                  <a:schemeClr val="dk1"/>
                </a:solidFill>
              </a:rPr>
              <a:t>Design Credit -</a:t>
            </a:r>
            <a:endParaRPr b="1">
              <a:solidFill>
                <a:schemeClr val="dk1"/>
              </a:solidFill>
            </a:endParaRPr>
          </a:p>
          <a:p>
            <a:pPr indent="0" lvl="0" marL="0" rtl="0" algn="l">
              <a:spcBef>
                <a:spcPts val="0"/>
              </a:spcBef>
              <a:spcAft>
                <a:spcPts val="0"/>
              </a:spcAft>
              <a:buNone/>
            </a:pPr>
            <a:r>
              <a:rPr b="1" lang="en">
                <a:solidFill>
                  <a:schemeClr val="dk1"/>
                </a:solidFill>
              </a:rPr>
              <a:t>Mentor : Manish Narwaria</a:t>
            </a:r>
            <a:endParaRPr b="1">
              <a:solidFill>
                <a:schemeClr val="dk1"/>
              </a:solidFill>
            </a:endParaRPr>
          </a:p>
          <a:p>
            <a:pPr indent="0" lvl="0" marL="0" rtl="0" algn="l">
              <a:spcBef>
                <a:spcPts val="0"/>
              </a:spcBef>
              <a:spcAft>
                <a:spcPts val="0"/>
              </a:spcAft>
              <a:buNone/>
            </a:pPr>
            <a:r>
              <a:rPr b="1" lang="en">
                <a:solidFill>
                  <a:schemeClr val="dk1"/>
                </a:solidFill>
              </a:rPr>
              <a:t>Author : Devansh Bansal (B20CS094)</a:t>
            </a:r>
            <a:endParaRPr b="1">
              <a:solidFill>
                <a:schemeClr val="dk1"/>
              </a:solidFill>
            </a:endParaRPr>
          </a:p>
          <a:p>
            <a:pPr indent="0" lvl="0" marL="914400" rtl="0" algn="l">
              <a:spcBef>
                <a:spcPts val="0"/>
              </a:spcBef>
              <a:spcAft>
                <a:spcPts val="0"/>
              </a:spcAft>
              <a:buNone/>
            </a:pPr>
            <a:r>
              <a:rPr b="1" lang="en">
                <a:solidFill>
                  <a:schemeClr val="dk1"/>
                </a:solidFill>
              </a:rPr>
              <a:t>   Diksha Jena (B20CS013)</a:t>
            </a:r>
            <a:endParaRPr b="1">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0E1"/>
        </a:solidFill>
      </p:bgPr>
    </p:bg>
    <p:spTree>
      <p:nvGrpSpPr>
        <p:cNvPr id="136" name="Shape 136"/>
        <p:cNvGrpSpPr/>
        <p:nvPr/>
      </p:nvGrpSpPr>
      <p:grpSpPr>
        <a:xfrm>
          <a:off x="0" y="0"/>
          <a:ext cx="0" cy="0"/>
          <a:chOff x="0" y="0"/>
          <a:chExt cx="0" cy="0"/>
        </a:xfrm>
      </p:grpSpPr>
      <p:sp>
        <p:nvSpPr>
          <p:cNvPr id="137" name="Google Shape;137;p26"/>
          <p:cNvSpPr txBox="1"/>
          <p:nvPr>
            <p:ph type="ctrTitle"/>
          </p:nvPr>
        </p:nvSpPr>
        <p:spPr>
          <a:xfrm>
            <a:off x="729450" y="1322450"/>
            <a:ext cx="8058900" cy="751800"/>
          </a:xfrm>
          <a:prstGeom prst="rect">
            <a:avLst/>
          </a:prstGeom>
        </p:spPr>
        <p:txBody>
          <a:bodyPr anchorCtr="0" anchor="t" bIns="91425" lIns="91425" spcFirstLastPara="1" rIns="91425" wrap="square" tIns="91425">
            <a:normAutofit fontScale="90000"/>
          </a:bodyPr>
          <a:lstStyle/>
          <a:p>
            <a:pPr indent="0" lvl="0" marL="0" rtl="0" algn="l">
              <a:lnSpc>
                <a:spcPct val="80000"/>
              </a:lnSpc>
              <a:spcBef>
                <a:spcPts val="0"/>
              </a:spcBef>
              <a:spcAft>
                <a:spcPts val="0"/>
              </a:spcAft>
              <a:buClr>
                <a:srgbClr val="000000"/>
              </a:buClr>
              <a:buSzPct val="43023"/>
              <a:buFont typeface="Arial"/>
              <a:buNone/>
            </a:pPr>
            <a:r>
              <a:rPr lang="en" sz="2365">
                <a:latin typeface="Arial"/>
                <a:ea typeface="Arial"/>
                <a:cs typeface="Arial"/>
                <a:sym typeface="Arial"/>
              </a:rPr>
              <a:t>Problem statement : modelling an optimum solution for the </a:t>
            </a:r>
            <a:endParaRPr sz="2365">
              <a:latin typeface="Arial"/>
              <a:ea typeface="Arial"/>
              <a:cs typeface="Arial"/>
              <a:sym typeface="Arial"/>
            </a:endParaRPr>
          </a:p>
          <a:p>
            <a:pPr indent="457200" lvl="0" marL="2286000" rtl="0" algn="l">
              <a:lnSpc>
                <a:spcPct val="80000"/>
              </a:lnSpc>
              <a:spcBef>
                <a:spcPts val="0"/>
              </a:spcBef>
              <a:spcAft>
                <a:spcPts val="0"/>
              </a:spcAft>
              <a:buClr>
                <a:srgbClr val="000000"/>
              </a:buClr>
              <a:buSzPct val="43023"/>
              <a:buFont typeface="Arial"/>
              <a:buNone/>
            </a:pPr>
            <a:r>
              <a:rPr lang="en" sz="2365">
                <a:latin typeface="Arial"/>
                <a:ea typeface="Arial"/>
                <a:cs typeface="Arial"/>
                <a:sym typeface="Arial"/>
              </a:rPr>
              <a:t>storing of 360 degree image capturing</a:t>
            </a:r>
            <a:endParaRPr sz="2365">
              <a:latin typeface="Arial"/>
              <a:ea typeface="Arial"/>
              <a:cs typeface="Arial"/>
              <a:sym typeface="Arial"/>
            </a:endParaRPr>
          </a:p>
          <a:p>
            <a:pPr indent="0" lvl="0" marL="0" rtl="0" algn="l">
              <a:spcBef>
                <a:spcPts val="0"/>
              </a:spcBef>
              <a:spcAft>
                <a:spcPts val="0"/>
              </a:spcAft>
              <a:buNone/>
            </a:pPr>
            <a:r>
              <a:t/>
            </a:r>
            <a:endParaRPr/>
          </a:p>
        </p:txBody>
      </p:sp>
      <p:sp>
        <p:nvSpPr>
          <p:cNvPr id="138" name="Google Shape;138;p26"/>
          <p:cNvSpPr txBox="1"/>
          <p:nvPr>
            <p:ph idx="1" type="subTitle"/>
          </p:nvPr>
        </p:nvSpPr>
        <p:spPr>
          <a:xfrm>
            <a:off x="729450" y="2571750"/>
            <a:ext cx="5157300" cy="138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000000"/>
                </a:solidFill>
                <a:latin typeface="Arial"/>
                <a:ea typeface="Arial"/>
                <a:cs typeface="Arial"/>
                <a:sym typeface="Arial"/>
              </a:rPr>
              <a:t>Improvements focus :(i)   minimizing Data loss</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			        (ii)   minimizing image distortion</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			        (iii)  maintaining factors like quality, </a:t>
            </a:r>
            <a:endParaRPr sz="1500">
              <a:solidFill>
                <a:srgbClr val="000000"/>
              </a:solidFill>
              <a:latin typeface="Arial"/>
              <a:ea typeface="Arial"/>
              <a:cs typeface="Arial"/>
              <a:sym typeface="Arial"/>
            </a:endParaRPr>
          </a:p>
          <a:p>
            <a:pPr indent="0" lvl="0" marL="1828800" rtl="0" algn="l">
              <a:spcBef>
                <a:spcPts val="0"/>
              </a:spcBef>
              <a:spcAft>
                <a:spcPts val="0"/>
              </a:spcAft>
              <a:buNone/>
            </a:pPr>
            <a:r>
              <a:rPr lang="en" sz="1500">
                <a:solidFill>
                  <a:srgbClr val="000000"/>
                </a:solidFill>
                <a:latin typeface="Arial"/>
                <a:ea typeface="Arial"/>
                <a:cs typeface="Arial"/>
                <a:sym typeface="Arial"/>
              </a:rPr>
              <a:t>      depth, visual comfort, resolution</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2000">
              <a:schemeClr val="accent4"/>
            </a:gs>
            <a:gs pos="100000">
              <a:schemeClr val="lt1"/>
            </a:gs>
          </a:gsLst>
          <a:lin ang="10800025" scaled="0"/>
        </a:gradFill>
      </p:bgPr>
    </p:bg>
    <p:spTree>
      <p:nvGrpSpPr>
        <p:cNvPr id="142" name="Shape 142"/>
        <p:cNvGrpSpPr/>
        <p:nvPr/>
      </p:nvGrpSpPr>
      <p:grpSpPr>
        <a:xfrm>
          <a:off x="0" y="0"/>
          <a:ext cx="0" cy="0"/>
          <a:chOff x="0" y="0"/>
          <a:chExt cx="0" cy="0"/>
        </a:xfrm>
      </p:grpSpPr>
      <p:pic>
        <p:nvPicPr>
          <p:cNvPr id="143" name="Google Shape;143;p27"/>
          <p:cNvPicPr preferRelativeResize="0"/>
          <p:nvPr/>
        </p:nvPicPr>
        <p:blipFill rotWithShape="1">
          <a:blip r:embed="rId3">
            <a:alphaModFix/>
          </a:blip>
          <a:srcRect b="27605" l="49365" r="26903" t="24218"/>
          <a:stretch/>
        </p:blipFill>
        <p:spPr>
          <a:xfrm>
            <a:off x="933450" y="1017725"/>
            <a:ext cx="3392976" cy="3874651"/>
          </a:xfrm>
          <a:prstGeom prst="rect">
            <a:avLst/>
          </a:prstGeom>
          <a:noFill/>
          <a:ln>
            <a:noFill/>
          </a:ln>
        </p:spPr>
      </p:pic>
      <p:pic>
        <p:nvPicPr>
          <p:cNvPr id="144" name="Google Shape;144;p27"/>
          <p:cNvPicPr preferRelativeResize="0"/>
          <p:nvPr/>
        </p:nvPicPr>
        <p:blipFill rotWithShape="1">
          <a:blip r:embed="rId4">
            <a:alphaModFix/>
          </a:blip>
          <a:srcRect b="18227" l="27393" r="49998" t="22918"/>
          <a:stretch/>
        </p:blipFill>
        <p:spPr>
          <a:xfrm>
            <a:off x="4947039" y="0"/>
            <a:ext cx="3512462" cy="5143500"/>
          </a:xfrm>
          <a:prstGeom prst="rect">
            <a:avLst/>
          </a:prstGeom>
          <a:noFill/>
          <a:ln>
            <a:noFill/>
          </a:ln>
        </p:spPr>
      </p:pic>
      <p:sp>
        <p:nvSpPr>
          <p:cNvPr id="145" name="Google Shape;14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Past works done in the field</a:t>
            </a:r>
            <a:endParaRPr/>
          </a:p>
        </p:txBody>
      </p:sp>
      <p:sp>
        <p:nvSpPr>
          <p:cNvPr id="146" name="Google Shape;146;p27"/>
          <p:cNvSpPr txBox="1"/>
          <p:nvPr>
            <p:ph idx="1" type="body"/>
          </p:nvPr>
        </p:nvSpPr>
        <p:spPr>
          <a:xfrm>
            <a:off x="378675" y="13935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four models studied:</a:t>
            </a:r>
            <a:endParaRPr/>
          </a:p>
          <a:p>
            <a:pPr indent="-342900" lvl="0" marL="457200" rtl="0" algn="l">
              <a:spcBef>
                <a:spcPts val="1200"/>
              </a:spcBef>
              <a:spcAft>
                <a:spcPts val="0"/>
              </a:spcAft>
              <a:buSzPts val="1800"/>
              <a:buAutoNum type="romanUcPeriod"/>
            </a:pPr>
            <a:r>
              <a:rPr lang="en"/>
              <a:t>using ML CNN trained model</a:t>
            </a:r>
            <a:endParaRPr/>
          </a:p>
          <a:p>
            <a:pPr indent="-342900" lvl="0" marL="457200" rtl="0" algn="l">
              <a:spcBef>
                <a:spcPts val="0"/>
              </a:spcBef>
              <a:spcAft>
                <a:spcPts val="0"/>
              </a:spcAft>
              <a:buSzPts val="1800"/>
              <a:buAutoNum type="romanUcPeriod"/>
            </a:pPr>
            <a:r>
              <a:rPr lang="en"/>
              <a:t>using projection to equirectangular, and then computing saliency by and of the 2 methods : GBVS, Itti Koch</a:t>
            </a:r>
            <a:endParaRPr/>
          </a:p>
          <a:p>
            <a:pPr indent="-342900" lvl="0" marL="457200" rtl="0" algn="l">
              <a:spcBef>
                <a:spcPts val="0"/>
              </a:spcBef>
              <a:spcAft>
                <a:spcPts val="0"/>
              </a:spcAft>
              <a:buSzPts val="1800"/>
              <a:buAutoNum type="romanUcPeriod"/>
            </a:pPr>
            <a:r>
              <a:rPr lang="en"/>
              <a:t>using cube map projections followed by GBVS or Itti Koch model</a:t>
            </a:r>
            <a:endParaRPr/>
          </a:p>
          <a:p>
            <a:pPr indent="-342900" lvl="0" marL="457200" rtl="0" algn="l">
              <a:spcBef>
                <a:spcPts val="0"/>
              </a:spcBef>
              <a:spcAft>
                <a:spcPts val="0"/>
              </a:spcAft>
              <a:buSzPts val="1800"/>
              <a:buAutoNum type="romanUcPeriod"/>
            </a:pPr>
            <a:r>
              <a:rPr lang="en"/>
              <a:t>and a greedy approach that takes into account the viewport and tile downloading probabilities.</a:t>
            </a:r>
            <a:endParaRPr/>
          </a:p>
          <a:p>
            <a:pPr indent="0" lvl="0" marL="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xit" presetID="10" presetSubtype="0">
                                  <p:stCondLst>
                                    <p:cond delay="0"/>
                                  </p:stCondLst>
                                  <p:childTnLst>
                                    <p:animEffect filter="fade" transition="out">
                                      <p:cBhvr>
                                        <p:cTn dur="1000"/>
                                        <p:tgtEl>
                                          <p:spTgt spid="146"/>
                                        </p:tgtEl>
                                      </p:cBhvr>
                                    </p:animEffect>
                                    <p:set>
                                      <p:cBhvr>
                                        <p:cTn dur="1" fill="hold">
                                          <p:stCondLst>
                                            <p:cond delay="1000"/>
                                          </p:stCondLst>
                                        </p:cTn>
                                        <p:tgtEl>
                                          <p:spTgt spid="14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8"/>
          <p:cNvPicPr preferRelativeResize="0"/>
          <p:nvPr/>
        </p:nvPicPr>
        <p:blipFill rotWithShape="1">
          <a:blip r:embed="rId3">
            <a:alphaModFix/>
          </a:blip>
          <a:srcRect b="29845" l="6962" r="73193" t="41976"/>
          <a:stretch/>
        </p:blipFill>
        <p:spPr>
          <a:xfrm>
            <a:off x="482200" y="1044775"/>
            <a:ext cx="3773002" cy="3013775"/>
          </a:xfrm>
          <a:prstGeom prst="rect">
            <a:avLst/>
          </a:prstGeom>
          <a:noFill/>
          <a:ln>
            <a:noFill/>
          </a:ln>
        </p:spPr>
      </p:pic>
      <p:sp>
        <p:nvSpPr>
          <p:cNvPr id="152" name="Google Shape;152;p28"/>
          <p:cNvSpPr/>
          <p:nvPr/>
        </p:nvSpPr>
        <p:spPr>
          <a:xfrm>
            <a:off x="1486800" y="1687700"/>
            <a:ext cx="2183300" cy="1607350"/>
          </a:xfrm>
          <a:custGeom>
            <a:rect b="b" l="l" r="r" t="t"/>
            <a:pathLst>
              <a:path extrusionOk="0" h="64294" w="87332">
                <a:moveTo>
                  <a:pt x="20359" y="64294"/>
                </a:moveTo>
                <a:lnTo>
                  <a:pt x="43934" y="64294"/>
                </a:lnTo>
                <a:lnTo>
                  <a:pt x="43934" y="43935"/>
                </a:lnTo>
                <a:lnTo>
                  <a:pt x="87332" y="43935"/>
                </a:lnTo>
                <a:lnTo>
                  <a:pt x="86796" y="22503"/>
                </a:lnTo>
                <a:lnTo>
                  <a:pt x="42862" y="22503"/>
                </a:lnTo>
                <a:lnTo>
                  <a:pt x="42862" y="0"/>
                </a:lnTo>
                <a:lnTo>
                  <a:pt x="21431" y="0"/>
                </a:lnTo>
                <a:lnTo>
                  <a:pt x="21967" y="21967"/>
                </a:lnTo>
                <a:lnTo>
                  <a:pt x="0" y="21967"/>
                </a:lnTo>
                <a:lnTo>
                  <a:pt x="0" y="43399"/>
                </a:lnTo>
                <a:lnTo>
                  <a:pt x="20359" y="43399"/>
                </a:lnTo>
                <a:close/>
              </a:path>
            </a:pathLst>
          </a:custGeom>
          <a:noFill/>
          <a:ln cap="flat" cmpd="sng" w="38100">
            <a:solidFill>
              <a:schemeClr val="lt1"/>
            </a:solidFill>
            <a:prstDash val="solid"/>
            <a:round/>
            <a:headEnd len="med" w="med" type="none"/>
            <a:tailEnd len="med" w="med" type="none"/>
          </a:ln>
        </p:spPr>
      </p:sp>
      <p:sp>
        <p:nvSpPr>
          <p:cNvPr id="153" name="Google Shape;153;p28"/>
          <p:cNvSpPr txBox="1"/>
          <p:nvPr/>
        </p:nvSpPr>
        <p:spPr>
          <a:xfrm>
            <a:off x="4862250" y="4679925"/>
            <a:ext cx="399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Saliency output obtained using extended cut out</a:t>
            </a:r>
            <a:endParaRPr/>
          </a:p>
        </p:txBody>
      </p:sp>
      <p:pic>
        <p:nvPicPr>
          <p:cNvPr id="154" name="Google Shape;154;p28"/>
          <p:cNvPicPr preferRelativeResize="0"/>
          <p:nvPr/>
        </p:nvPicPr>
        <p:blipFill rotWithShape="1">
          <a:blip r:embed="rId4">
            <a:alphaModFix/>
          </a:blip>
          <a:srcRect b="45186" l="6881" r="68069" t="32135"/>
          <a:stretch/>
        </p:blipFill>
        <p:spPr>
          <a:xfrm>
            <a:off x="4983600" y="2758443"/>
            <a:ext cx="3773002" cy="1921482"/>
          </a:xfrm>
          <a:prstGeom prst="rect">
            <a:avLst/>
          </a:prstGeom>
          <a:noFill/>
          <a:ln cap="flat" cmpd="sng" w="19050">
            <a:solidFill>
              <a:schemeClr val="dk2"/>
            </a:solidFill>
            <a:prstDash val="solid"/>
            <a:round/>
            <a:headEnd len="sm" w="sm" type="none"/>
            <a:tailEnd len="sm" w="sm" type="none"/>
          </a:ln>
        </p:spPr>
      </p:pic>
      <p:sp>
        <p:nvSpPr>
          <p:cNvPr id="155" name="Google Shape;155;p28"/>
          <p:cNvSpPr txBox="1"/>
          <p:nvPr/>
        </p:nvSpPr>
        <p:spPr>
          <a:xfrm>
            <a:off x="4983550" y="2331050"/>
            <a:ext cx="377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Saliency output </a:t>
            </a:r>
            <a:r>
              <a:rPr lang="en"/>
              <a:t>obtained</a:t>
            </a:r>
            <a:r>
              <a:rPr lang="en"/>
              <a:t> using cubemap only</a:t>
            </a:r>
            <a:endParaRPr/>
          </a:p>
        </p:txBody>
      </p:sp>
      <p:pic>
        <p:nvPicPr>
          <p:cNvPr id="156" name="Google Shape;156;p28"/>
          <p:cNvPicPr preferRelativeResize="0"/>
          <p:nvPr/>
        </p:nvPicPr>
        <p:blipFill rotWithShape="1">
          <a:blip r:embed="rId5">
            <a:alphaModFix/>
          </a:blip>
          <a:srcRect b="43325" l="31754" r="43193" t="32660"/>
          <a:stretch/>
        </p:blipFill>
        <p:spPr>
          <a:xfrm>
            <a:off x="4971500" y="269674"/>
            <a:ext cx="3773002" cy="2034180"/>
          </a:xfrm>
          <a:prstGeom prst="rect">
            <a:avLst/>
          </a:prstGeom>
          <a:noFill/>
          <a:ln cap="flat" cmpd="sng" w="19050">
            <a:solidFill>
              <a:schemeClr val="dk2"/>
            </a:solidFill>
            <a:prstDash val="solid"/>
            <a:round/>
            <a:headEnd len="sm" w="sm" type="none"/>
            <a:tailEnd len="sm" w="sm" type="none"/>
          </a:ln>
        </p:spPr>
      </p:pic>
      <p:sp>
        <p:nvSpPr>
          <p:cNvPr id="157" name="Google Shape;157;p28"/>
          <p:cNvSpPr txBox="1"/>
          <p:nvPr>
            <p:ph type="title"/>
          </p:nvPr>
        </p:nvSpPr>
        <p:spPr>
          <a:xfrm>
            <a:off x="324750" y="1584150"/>
            <a:ext cx="3926700" cy="71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920"/>
              <a:t>Methodology</a:t>
            </a:r>
            <a:endParaRPr sz="2920"/>
          </a:p>
        </p:txBody>
      </p:sp>
      <p:sp>
        <p:nvSpPr>
          <p:cNvPr id="158" name="Google Shape;158;p2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159" name="Google Shape;159;p28"/>
          <p:cNvPicPr preferRelativeResize="0"/>
          <p:nvPr/>
        </p:nvPicPr>
        <p:blipFill rotWithShape="1">
          <a:blip r:embed="rId6">
            <a:alphaModFix/>
          </a:blip>
          <a:srcRect b="0" l="1625" r="1625" t="0"/>
          <a:stretch/>
        </p:blipFill>
        <p:spPr>
          <a:xfrm>
            <a:off x="4849750" y="177075"/>
            <a:ext cx="3926750" cy="4789351"/>
          </a:xfrm>
          <a:prstGeom prst="rect">
            <a:avLst/>
          </a:prstGeom>
          <a:noFill/>
          <a:ln>
            <a:noFill/>
          </a:ln>
        </p:spPr>
      </p:pic>
      <p:sp>
        <p:nvSpPr>
          <p:cNvPr id="160" name="Google Shape;160;p28"/>
          <p:cNvSpPr txBox="1"/>
          <p:nvPr>
            <p:ph idx="1" type="subTitle"/>
          </p:nvPr>
        </p:nvSpPr>
        <p:spPr>
          <a:xfrm>
            <a:off x="324750" y="2655750"/>
            <a:ext cx="4045200" cy="12351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sz="2000"/>
              <a:t>(i) resizing</a:t>
            </a:r>
            <a:endParaRPr sz="2000"/>
          </a:p>
          <a:p>
            <a:pPr indent="0" lvl="0" marL="0" rtl="0" algn="ctr">
              <a:spcBef>
                <a:spcPts val="0"/>
              </a:spcBef>
              <a:spcAft>
                <a:spcPts val="0"/>
              </a:spcAft>
              <a:buNone/>
            </a:pPr>
            <a:r>
              <a:rPr lang="en" sz="2000"/>
              <a:t>(ii) newaxis, and np.squeeze</a:t>
            </a:r>
            <a:endParaRPr sz="2000"/>
          </a:p>
          <a:p>
            <a:pPr indent="0" lvl="0" marL="0" rtl="0" algn="ctr">
              <a:spcBef>
                <a:spcPts val="0"/>
              </a:spcBef>
              <a:spcAft>
                <a:spcPts val="0"/>
              </a:spcAft>
              <a:buNone/>
            </a:pPr>
            <a:r>
              <a:rPr lang="en" sz="2000"/>
              <a:t>(iii) face weights</a:t>
            </a:r>
            <a:endParaRPr sz="2000"/>
          </a:p>
          <a:p>
            <a:pPr indent="0" lvl="0" marL="0" rtl="0" algn="ctr">
              <a:spcBef>
                <a:spcPts val="0"/>
              </a:spcBef>
              <a:spcAft>
                <a:spcPts val="0"/>
              </a:spcAft>
              <a:buNone/>
            </a:pPr>
            <a:r>
              <a:rPr lang="en" sz="2000"/>
              <a:t>(iv) pixel wise maxima</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xit" presetID="10" presetSubtype="0">
                                  <p:stCondLst>
                                    <p:cond delay="0"/>
                                  </p:stCondLst>
                                  <p:childTnLst>
                                    <p:animEffect filter="fade" transition="out">
                                      <p:cBhvr>
                                        <p:cTn dur="1000"/>
                                        <p:tgtEl>
                                          <p:spTgt spid="157"/>
                                        </p:tgtEl>
                                      </p:cBhvr>
                                    </p:animEffect>
                                    <p:set>
                                      <p:cBhvr>
                                        <p:cTn dur="1" fill="hold">
                                          <p:stCondLst>
                                            <p:cond delay="1000"/>
                                          </p:stCondLst>
                                        </p:cTn>
                                        <p:tgtEl>
                                          <p:spTgt spid="15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0"/>
                                        </p:tgtEl>
                                      </p:cBhvr>
                                    </p:animEffect>
                                    <p:set>
                                      <p:cBhvr>
                                        <p:cTn dur="1" fill="hold">
                                          <p:stCondLst>
                                            <p:cond delay="1000"/>
                                          </p:stCondLst>
                                        </p:cTn>
                                        <p:tgtEl>
                                          <p:spTgt spid="16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59"/>
                                        </p:tgtEl>
                                      </p:cBhvr>
                                    </p:animEffect>
                                    <p:set>
                                      <p:cBhvr>
                                        <p:cTn dur="1" fill="hold">
                                          <p:stCondLst>
                                            <p:cond delay="1000"/>
                                          </p:stCondLst>
                                        </p:cTn>
                                        <p:tgtEl>
                                          <p:spTgt spid="15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pic>
        <p:nvPicPr>
          <p:cNvPr id="165" name="Google Shape;165;p29"/>
          <p:cNvPicPr preferRelativeResize="0"/>
          <p:nvPr/>
        </p:nvPicPr>
        <p:blipFill rotWithShape="1">
          <a:blip r:embed="rId3">
            <a:alphaModFix/>
          </a:blip>
          <a:srcRect b="0" l="25077" r="57461" t="0"/>
          <a:stretch/>
        </p:blipFill>
        <p:spPr>
          <a:xfrm>
            <a:off x="7547374" y="-21427"/>
            <a:ext cx="1596630" cy="5164926"/>
          </a:xfrm>
          <a:prstGeom prst="rect">
            <a:avLst/>
          </a:prstGeom>
          <a:noFill/>
          <a:ln>
            <a:noFill/>
          </a:ln>
        </p:spPr>
      </p:pic>
      <p:pic>
        <p:nvPicPr>
          <p:cNvPr id="166" name="Google Shape;166;p29"/>
          <p:cNvPicPr preferRelativeResize="0"/>
          <p:nvPr/>
        </p:nvPicPr>
        <p:blipFill rotWithShape="1">
          <a:blip r:embed="rId3">
            <a:alphaModFix/>
          </a:blip>
          <a:srcRect b="0" l="25077" r="57461" t="0"/>
          <a:stretch/>
        </p:blipFill>
        <p:spPr>
          <a:xfrm rot="10800000">
            <a:off x="0" y="-21426"/>
            <a:ext cx="1596625" cy="5164926"/>
          </a:xfrm>
          <a:prstGeom prst="rect">
            <a:avLst/>
          </a:prstGeom>
          <a:noFill/>
          <a:ln>
            <a:noFill/>
          </a:ln>
        </p:spPr>
      </p:pic>
      <p:pic>
        <p:nvPicPr>
          <p:cNvPr id="167" name="Google Shape;167;p29" title="Chart"/>
          <p:cNvPicPr preferRelativeResize="0"/>
          <p:nvPr/>
        </p:nvPicPr>
        <p:blipFill>
          <a:blip r:embed="rId4">
            <a:alphaModFix/>
          </a:blip>
          <a:stretch>
            <a:fillRect/>
          </a:stretch>
        </p:blipFill>
        <p:spPr>
          <a:xfrm>
            <a:off x="1604550" y="1134463"/>
            <a:ext cx="6060215" cy="3739075"/>
          </a:xfrm>
          <a:prstGeom prst="rect">
            <a:avLst/>
          </a:prstGeom>
          <a:noFill/>
          <a:ln>
            <a:noFill/>
          </a:ln>
        </p:spPr>
      </p:pic>
      <p:pic>
        <p:nvPicPr>
          <p:cNvPr id="168" name="Google Shape;168;p29"/>
          <p:cNvPicPr preferRelativeResize="0"/>
          <p:nvPr/>
        </p:nvPicPr>
        <p:blipFill rotWithShape="1">
          <a:blip r:embed="rId5">
            <a:alphaModFix/>
          </a:blip>
          <a:srcRect b="24593" l="2769" r="59908" t="50869"/>
          <a:stretch/>
        </p:blipFill>
        <p:spPr>
          <a:xfrm>
            <a:off x="1600188" y="1806100"/>
            <a:ext cx="6089573" cy="2251924"/>
          </a:xfrm>
          <a:prstGeom prst="rect">
            <a:avLst/>
          </a:prstGeom>
          <a:noFill/>
          <a:ln>
            <a:noFill/>
          </a:ln>
        </p:spPr>
      </p:pic>
      <p:pic>
        <p:nvPicPr>
          <p:cNvPr id="169" name="Google Shape;169;p29"/>
          <p:cNvPicPr preferRelativeResize="0"/>
          <p:nvPr/>
        </p:nvPicPr>
        <p:blipFill rotWithShape="1">
          <a:blip r:embed="rId6">
            <a:alphaModFix/>
          </a:blip>
          <a:srcRect b="24095" l="3409" r="59925" t="36267"/>
          <a:stretch/>
        </p:blipFill>
        <p:spPr>
          <a:xfrm>
            <a:off x="1501075" y="1098499"/>
            <a:ext cx="6267163" cy="3810999"/>
          </a:xfrm>
          <a:prstGeom prst="rect">
            <a:avLst/>
          </a:prstGeom>
          <a:noFill/>
          <a:ln cap="flat" cmpd="sng" w="19050">
            <a:solidFill>
              <a:schemeClr val="dk2"/>
            </a:solidFill>
            <a:prstDash val="solid"/>
            <a:round/>
            <a:headEnd len="sm" w="sm" type="none"/>
            <a:tailEnd len="sm" w="sm" type="none"/>
          </a:ln>
        </p:spPr>
      </p:pic>
      <p:pic>
        <p:nvPicPr>
          <p:cNvPr id="170" name="Google Shape;170;p29"/>
          <p:cNvPicPr preferRelativeResize="0"/>
          <p:nvPr/>
        </p:nvPicPr>
        <p:blipFill rotWithShape="1">
          <a:blip r:embed="rId7">
            <a:alphaModFix/>
          </a:blip>
          <a:srcRect b="15026" l="3409" r="59925" t="46114"/>
          <a:stretch/>
        </p:blipFill>
        <p:spPr>
          <a:xfrm>
            <a:off x="1438425" y="1098500"/>
            <a:ext cx="6392477" cy="3810999"/>
          </a:xfrm>
          <a:prstGeom prst="rect">
            <a:avLst/>
          </a:prstGeom>
          <a:noFill/>
          <a:ln cap="flat" cmpd="sng" w="19050">
            <a:solidFill>
              <a:schemeClr val="dk2"/>
            </a:solidFill>
            <a:prstDash val="solid"/>
            <a:round/>
            <a:headEnd len="sm" w="sm" type="none"/>
            <a:tailEnd len="sm" w="sm" type="none"/>
          </a:ln>
        </p:spPr>
      </p:pic>
      <p:sp>
        <p:nvSpPr>
          <p:cNvPr id="171" name="Google Shape;171;p29"/>
          <p:cNvSpPr txBox="1"/>
          <p:nvPr>
            <p:ph type="title"/>
          </p:nvPr>
        </p:nvSpPr>
        <p:spPr>
          <a:xfrm>
            <a:off x="1988363" y="466475"/>
            <a:ext cx="5292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Observations, Results and Analysis</a:t>
            </a:r>
            <a:endParaRPr u="sng"/>
          </a:p>
        </p:txBody>
      </p:sp>
      <p:sp>
        <p:nvSpPr>
          <p:cNvPr id="172" name="Google Shape;172;p29"/>
          <p:cNvSpPr txBox="1"/>
          <p:nvPr>
            <p:ph idx="1" type="body"/>
          </p:nvPr>
        </p:nvSpPr>
        <p:spPr>
          <a:xfrm rot="10800000">
            <a:off x="-1999550" y="4909500"/>
            <a:ext cx="221700" cy="51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0"/>
                                        </p:tgtEl>
                                      </p:cBhvr>
                                    </p:animEffect>
                                    <p:set>
                                      <p:cBhvr>
                                        <p:cTn dur="1" fill="hold">
                                          <p:stCondLst>
                                            <p:cond delay="1000"/>
                                          </p:stCondLst>
                                        </p:cTn>
                                        <p:tgtEl>
                                          <p:spTgt spid="17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9"/>
                                        </p:tgtEl>
                                      </p:cBhvr>
                                    </p:animEffect>
                                    <p:set>
                                      <p:cBhvr>
                                        <p:cTn dur="1" fill="hold">
                                          <p:stCondLst>
                                            <p:cond delay="1000"/>
                                          </p:stCondLst>
                                        </p:cTn>
                                        <p:tgtEl>
                                          <p:spTgt spid="16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8"/>
                                        </p:tgtEl>
                                      </p:cBhvr>
                                    </p:animEffect>
                                    <p:set>
                                      <p:cBhvr>
                                        <p:cTn dur="1" fill="hold">
                                          <p:stCondLst>
                                            <p:cond delay="1000"/>
                                          </p:stCondLst>
                                        </p:cTn>
                                        <p:tgtEl>
                                          <p:spTgt spid="16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30"/>
          <p:cNvSpPr txBox="1"/>
          <p:nvPr>
            <p:ph type="title"/>
          </p:nvPr>
        </p:nvSpPr>
        <p:spPr>
          <a:xfrm>
            <a:off x="311700" y="3817100"/>
            <a:ext cx="8520600" cy="863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000">
                <a:solidFill>
                  <a:schemeClr val="lt1"/>
                </a:solidFill>
              </a:rPr>
              <a:t>Possible improvements</a:t>
            </a:r>
            <a:endParaRPr sz="3000">
              <a:solidFill>
                <a:schemeClr val="lt1"/>
              </a:solidFill>
            </a:endParaRPr>
          </a:p>
        </p:txBody>
      </p:sp>
      <p:pic>
        <p:nvPicPr>
          <p:cNvPr id="178" name="Google Shape;178;p30"/>
          <p:cNvPicPr preferRelativeResize="0"/>
          <p:nvPr/>
        </p:nvPicPr>
        <p:blipFill rotWithShape="1">
          <a:blip r:embed="rId4">
            <a:alphaModFix/>
          </a:blip>
          <a:srcRect b="18050" l="28123" r="28595" t="57514"/>
          <a:stretch/>
        </p:blipFill>
        <p:spPr>
          <a:xfrm>
            <a:off x="883213" y="737850"/>
            <a:ext cx="7377576" cy="2584024"/>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31"/>
          <p:cNvSpPr txBox="1"/>
          <p:nvPr>
            <p:ph idx="1" type="body"/>
          </p:nvPr>
        </p:nvSpPr>
        <p:spPr>
          <a:xfrm>
            <a:off x="504575" y="377850"/>
            <a:ext cx="8380800" cy="44577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lt1"/>
                </a:solidFill>
                <a:highlight>
                  <a:schemeClr val="dk1"/>
                </a:highlight>
                <a:latin typeface="Times New Roman"/>
                <a:ea typeface="Times New Roman"/>
                <a:cs typeface="Times New Roman"/>
                <a:sym typeface="Times New Roman"/>
              </a:rPr>
              <a:t>References</a:t>
            </a:r>
            <a:endParaRPr b="1">
              <a:solidFill>
                <a:schemeClr val="lt1"/>
              </a:solidFill>
              <a:highlight>
                <a:schemeClr val="dk1"/>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lt1"/>
              </a:buClr>
              <a:buSzPts val="1500"/>
              <a:buFont typeface="Times New Roman"/>
              <a:buAutoNum type="arabicParenR"/>
            </a:pPr>
            <a:r>
              <a:rPr b="1" lang="en" sz="1500" u="sng">
                <a:solidFill>
                  <a:schemeClr val="lt1"/>
                </a:solidFill>
                <a:highlight>
                  <a:schemeClr val="dk1"/>
                </a:highlight>
                <a:latin typeface="Times New Roman"/>
                <a:ea typeface="Times New Roman"/>
                <a:cs typeface="Times New Roman"/>
                <a:sym typeface="Times New Roman"/>
                <a:hlinkClick r:id="rId4">
                  <a:extLst>
                    <a:ext uri="{A12FA001-AC4F-418D-AE19-62706E023703}">
                      <ahyp:hlinkClr val="tx"/>
                    </a:ext>
                  </a:extLst>
                </a:hlinkClick>
              </a:rPr>
              <a:t>https://www.researchgate.net/publication/335500379_Advancing_User_Quality_of_Experience_in_360-degree_Video_Streaming</a:t>
            </a:r>
            <a:endParaRPr b="1" sz="1500">
              <a:solidFill>
                <a:schemeClr val="lt1"/>
              </a:solidFill>
              <a:highlight>
                <a:schemeClr val="dk1"/>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lt1"/>
              </a:buClr>
              <a:buSzPts val="1500"/>
              <a:buFont typeface="Times New Roman"/>
              <a:buAutoNum type="arabicParenR"/>
            </a:pPr>
            <a:r>
              <a:rPr b="1" lang="en" sz="1450" u="sng">
                <a:solidFill>
                  <a:schemeClr val="lt1"/>
                </a:solidFill>
                <a:highlight>
                  <a:schemeClr val="dk1"/>
                </a:highlight>
                <a:latin typeface="Courier New"/>
                <a:ea typeface="Courier New"/>
                <a:cs typeface="Courier New"/>
                <a:sym typeface="Courier New"/>
                <a:hlinkClick r:id="rId5">
                  <a:extLst>
                    <a:ext uri="{A12FA001-AC4F-418D-AE19-62706E023703}">
                      <ahyp:hlinkClr val="tx"/>
                    </a:ext>
                  </a:extLst>
                </a:hlinkClick>
              </a:rPr>
              <a:t>https://support.apple.com/en-in/guide/motion/motnfccf9e10/mac</a:t>
            </a:r>
            <a:endParaRPr b="1" sz="1450">
              <a:solidFill>
                <a:schemeClr val="lt1"/>
              </a:solidFill>
              <a:highlight>
                <a:schemeClr val="dk1"/>
              </a:highlight>
              <a:latin typeface="Courier New"/>
              <a:ea typeface="Courier New"/>
              <a:cs typeface="Courier New"/>
              <a:sym typeface="Courier New"/>
            </a:endParaRPr>
          </a:p>
          <a:p>
            <a:pPr indent="-323850" lvl="0" marL="457200" rtl="0" algn="l">
              <a:lnSpc>
                <a:spcPct val="115000"/>
              </a:lnSpc>
              <a:spcBef>
                <a:spcPts val="0"/>
              </a:spcBef>
              <a:spcAft>
                <a:spcPts val="0"/>
              </a:spcAft>
              <a:buClr>
                <a:schemeClr val="lt1"/>
              </a:buClr>
              <a:buSzPts val="1500"/>
              <a:buFont typeface="Times New Roman"/>
              <a:buAutoNum type="arabicParenR"/>
            </a:pPr>
            <a:r>
              <a:rPr b="1" lang="en" sz="1500" u="sng">
                <a:solidFill>
                  <a:schemeClr val="lt1"/>
                </a:solidFill>
                <a:highlight>
                  <a:schemeClr val="dk1"/>
                </a:highlight>
                <a:latin typeface="Times New Roman"/>
                <a:ea typeface="Times New Roman"/>
                <a:cs typeface="Times New Roman"/>
                <a:sym typeface="Times New Roman"/>
                <a:hlinkClick r:id="rId6">
                  <a:extLst>
                    <a:ext uri="{A12FA001-AC4F-418D-AE19-62706E023703}">
                      <ahyp:hlinkClr val="tx"/>
                    </a:ext>
                  </a:extLst>
                </a:hlinkClick>
              </a:rPr>
              <a:t>https://arxiv.org/pdf/1905.00161</a:t>
            </a:r>
            <a:endParaRPr b="1" sz="1500">
              <a:solidFill>
                <a:schemeClr val="lt1"/>
              </a:solidFill>
              <a:highlight>
                <a:schemeClr val="dk1"/>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lt1"/>
              </a:buClr>
              <a:buSzPts val="1500"/>
              <a:buFont typeface="Times New Roman"/>
              <a:buAutoNum type="arabicParenR"/>
            </a:pPr>
            <a:r>
              <a:rPr b="1" lang="en" sz="1500" u="sng">
                <a:solidFill>
                  <a:schemeClr val="lt1"/>
                </a:solidFill>
                <a:highlight>
                  <a:schemeClr val="dk1"/>
                </a:highlight>
                <a:latin typeface="Times New Roman"/>
                <a:ea typeface="Times New Roman"/>
                <a:cs typeface="Times New Roman"/>
                <a:sym typeface="Times New Roman"/>
                <a:hlinkClick r:id="rId7">
                  <a:extLst>
                    <a:ext uri="{A12FA001-AC4F-418D-AE19-62706E023703}">
                      <ahyp:hlinkClr val="tx"/>
                    </a:ext>
                  </a:extLst>
                </a:hlinkClick>
              </a:rPr>
              <a:t>https://www.researchgate.net/publication/344837879_360-Degree_Video_Streaming_A_Survey_of_the_State_of_the_Art</a:t>
            </a:r>
            <a:endParaRPr b="1" sz="1500">
              <a:solidFill>
                <a:schemeClr val="lt1"/>
              </a:solidFill>
              <a:highlight>
                <a:schemeClr val="dk1"/>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lt1"/>
              </a:buClr>
              <a:buSzPts val="1500"/>
              <a:buFont typeface="Times New Roman"/>
              <a:buAutoNum type="arabicParenR"/>
            </a:pPr>
            <a:r>
              <a:rPr b="1" lang="en" sz="1500" u="sng">
                <a:solidFill>
                  <a:schemeClr val="lt1"/>
                </a:solidFill>
                <a:highlight>
                  <a:schemeClr val="dk1"/>
                </a:highlight>
                <a:latin typeface="Times New Roman"/>
                <a:ea typeface="Times New Roman"/>
                <a:cs typeface="Times New Roman"/>
                <a:sym typeface="Times New Roman"/>
                <a:hlinkClick r:id="rId8">
                  <a:extLst>
                    <a:ext uri="{A12FA001-AC4F-418D-AE19-62706E023703}">
                      <ahyp:hlinkClr val="tx"/>
                    </a:ext>
                  </a:extLst>
                </a:hlinkClick>
              </a:rPr>
              <a:t>https://repository.kulib.kyoto-u.ac.jp/dspace/bitstream/2433/171749/1/IEICE_E96-D_3_562.pdf</a:t>
            </a:r>
            <a:endParaRPr b="1" sz="1500">
              <a:solidFill>
                <a:schemeClr val="lt1"/>
              </a:solidFill>
              <a:highlight>
                <a:schemeClr val="dk1"/>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lt1"/>
              </a:buClr>
              <a:buSzPts val="1500"/>
              <a:buFont typeface="Times New Roman"/>
              <a:buAutoNum type="arabicParenR"/>
            </a:pPr>
            <a:r>
              <a:rPr b="1" lang="en" sz="1500" u="sng">
                <a:solidFill>
                  <a:schemeClr val="lt1"/>
                </a:solidFill>
                <a:highlight>
                  <a:schemeClr val="dk1"/>
                </a:highlight>
                <a:latin typeface="Times New Roman"/>
                <a:ea typeface="Times New Roman"/>
                <a:cs typeface="Times New Roman"/>
                <a:sym typeface="Times New Roman"/>
                <a:hlinkClick r:id="rId9">
                  <a:extLst>
                    <a:ext uri="{A12FA001-AC4F-418D-AE19-62706E023703}">
                      <ahyp:hlinkClr val="tx"/>
                    </a:ext>
                  </a:extLst>
                </a:hlinkClick>
              </a:rPr>
              <a:t>http://www.cvlibs.net/publications/Coors2018ECCV.pdf</a:t>
            </a:r>
            <a:endParaRPr b="1" sz="1500">
              <a:solidFill>
                <a:schemeClr val="lt1"/>
              </a:solidFill>
              <a:highlight>
                <a:schemeClr val="dk1"/>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lt1"/>
              </a:buClr>
              <a:buSzPts val="1500"/>
              <a:buFont typeface="Times New Roman"/>
              <a:buAutoNum type="arabicParenR"/>
            </a:pPr>
            <a:r>
              <a:rPr b="1" lang="en" sz="1500" u="sng">
                <a:solidFill>
                  <a:schemeClr val="lt1"/>
                </a:solidFill>
                <a:highlight>
                  <a:schemeClr val="dk1"/>
                </a:highlight>
                <a:latin typeface="Times New Roman"/>
                <a:ea typeface="Times New Roman"/>
                <a:cs typeface="Times New Roman"/>
                <a:sym typeface="Times New Roman"/>
                <a:hlinkClick r:id="rId10">
                  <a:extLst>
                    <a:ext uri="{A12FA001-AC4F-418D-AE19-62706E023703}">
                      <ahyp:hlinkClr val="tx"/>
                    </a:ext>
                  </a:extLst>
                </a:hlinkClick>
              </a:rPr>
              <a:t>https://michaeldorr.de/salient360/360_aware_preprint.pdf</a:t>
            </a:r>
            <a:endParaRPr b="1" sz="1500">
              <a:solidFill>
                <a:schemeClr val="lt1"/>
              </a:solidFill>
              <a:highlight>
                <a:schemeClr val="dk1"/>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lt1"/>
              </a:buClr>
              <a:buSzPts val="1500"/>
              <a:buFont typeface="Times New Roman"/>
              <a:buAutoNum type="arabicParenR"/>
            </a:pPr>
            <a:r>
              <a:rPr b="1" lang="en" sz="1500" u="sng">
                <a:solidFill>
                  <a:schemeClr val="lt1"/>
                </a:solidFill>
                <a:highlight>
                  <a:schemeClr val="dk1"/>
                </a:highlight>
                <a:latin typeface="Times New Roman"/>
                <a:ea typeface="Times New Roman"/>
                <a:cs typeface="Times New Roman"/>
                <a:sym typeface="Times New Roman"/>
                <a:hlinkClick r:id="rId11">
                  <a:extLst>
                    <a:ext uri="{A12FA001-AC4F-418D-AE19-62706E023703}">
                      <ahyp:hlinkClr val="tx"/>
                    </a:ext>
                  </a:extLst>
                </a:hlinkClick>
              </a:rPr>
              <a:t>https://github.com/marcellacornia/sam</a:t>
            </a:r>
            <a:endParaRPr b="1" sz="1500">
              <a:solidFill>
                <a:schemeClr val="lt1"/>
              </a:solidFill>
              <a:highlight>
                <a:schemeClr val="dk1"/>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lt1"/>
              </a:buClr>
              <a:buSzPts val="1500"/>
              <a:buFont typeface="Times New Roman"/>
              <a:buAutoNum type="arabicParenR"/>
            </a:pPr>
            <a:r>
              <a:rPr b="1" lang="en" sz="1500" u="sng">
                <a:solidFill>
                  <a:schemeClr val="lt1"/>
                </a:solidFill>
                <a:highlight>
                  <a:schemeClr val="dk1"/>
                </a:highlight>
                <a:latin typeface="Times New Roman"/>
                <a:ea typeface="Times New Roman"/>
                <a:cs typeface="Times New Roman"/>
                <a:sym typeface="Times New Roman"/>
                <a:hlinkClick r:id="rId12">
                  <a:extLst>
                    <a:ext uri="{A12FA001-AC4F-418D-AE19-62706E023703}">
                      <ahyp:hlinkClr val="tx"/>
                    </a:ext>
                  </a:extLst>
                </a:hlinkClick>
              </a:rPr>
              <a:t>http://www.vision.caltech.edu/harel/share/gbvs/</a:t>
            </a:r>
            <a:endParaRPr b="1" sz="1500">
              <a:solidFill>
                <a:schemeClr val="lt1"/>
              </a:solidFill>
              <a:highlight>
                <a:schemeClr val="dk1"/>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lt1"/>
              </a:buClr>
              <a:buSzPts val="1500"/>
              <a:buFont typeface="Times New Roman"/>
              <a:buAutoNum type="arabicParenR"/>
            </a:pPr>
            <a:r>
              <a:rPr b="1" lang="en" sz="1500" u="sng">
                <a:solidFill>
                  <a:schemeClr val="lt1"/>
                </a:solidFill>
                <a:highlight>
                  <a:schemeClr val="dk1"/>
                </a:highlight>
                <a:latin typeface="Times New Roman"/>
                <a:ea typeface="Times New Roman"/>
                <a:cs typeface="Times New Roman"/>
                <a:sym typeface="Times New Roman"/>
                <a:hlinkClick r:id="rId13">
                  <a:extLst>
                    <a:ext uri="{A12FA001-AC4F-418D-AE19-62706E023703}">
                      <ahyp:hlinkClr val="tx"/>
                    </a:ext>
                  </a:extLst>
                </a:hlinkClick>
              </a:rPr>
              <a:t>https://github.com/sunset1995/py360convert</a:t>
            </a:r>
            <a:endParaRPr b="1" sz="1500">
              <a:solidFill>
                <a:schemeClr val="lt1"/>
              </a:solidFill>
              <a:highlight>
                <a:schemeClr val="dk1"/>
              </a:highlight>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lt1"/>
              </a:buClr>
              <a:buSzPts val="1500"/>
              <a:buFont typeface="Times New Roman"/>
              <a:buAutoNum type="arabicParenR"/>
            </a:pPr>
            <a:r>
              <a:rPr b="1" lang="en" sz="1500" u="sng">
                <a:solidFill>
                  <a:schemeClr val="lt1"/>
                </a:solidFill>
                <a:highlight>
                  <a:schemeClr val="dk1"/>
                </a:highlight>
                <a:latin typeface="Times New Roman"/>
                <a:ea typeface="Times New Roman"/>
                <a:cs typeface="Times New Roman"/>
                <a:sym typeface="Times New Roman"/>
                <a:hlinkClick r:id="rId14">
                  <a:extLst>
                    <a:ext uri="{A12FA001-AC4F-418D-AE19-62706E023703}">
                      <ahyp:hlinkClr val="tx"/>
                    </a:ext>
                  </a:extLst>
                </a:hlinkClick>
              </a:rPr>
              <a:t>https://drive.google.com/file/d/1QEYkq9YCwe8egE6RgQtXCE43XbluFPAB/view?usp=sharing</a:t>
            </a:r>
            <a:endParaRPr b="1" sz="2200">
              <a:solidFill>
                <a:schemeClr val="lt1"/>
              </a:solidFill>
              <a:highlight>
                <a:schemeClr val="dk1"/>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